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throw a football (some object) for someone to catch.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process did the human go through to catch that ball?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see the object, you track the object, you understand you need to catch the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can we tell a computer to do that?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CV - how do I interpret images to extract meaning of what it is?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throw a football (some object) for someone to catch.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process did the human go through to catch that ball?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see the object, you track the object, you understand you need to catch the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can we tell a computer to do that?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CV - how do I interpret images to extract meaning of what it is?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throw a football (some object) for someone to catch.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process did the human go through to catch that ball?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see the object, you track the object, you understand you need to catch the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can we tell a computer to do that?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CV - how do I interpret images to extract meaning of what it is?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problem that has had much success.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do we record the distribution of photons?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We’ve been doing that since the 19th century with images.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 large percentage of our brain is dedicated to understanding images.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CCD, CMOS sensors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Pixels - typically between [0-255]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Normalized between [0, 1] or [-1,1]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Computer vision is not image processing.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Goal of image processing is produce an image.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Goal of computer vision is produce understanding.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Computer vision is not image processing.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Goal of image processing is produce an image.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Goal of computer vision is produce understanding.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Computer vision is not image processing.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Goal of image processing is produce an image.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Goal of computer vision is produce understanding.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Multi-camera image processing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Facial ID on the iPhone X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 character recognition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throw a football (some object) for someone to catch.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process did the human go through to catch that ball?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see the object, you track the object, you understand you need to catch the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can we tell a computer to do that?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CV - how do I interpret images to extract meaning of what it is?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throw a football (some object) for someone to catch.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process did the human go through to catch that ball?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see the object, you track the object, you understand you need to catch the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can we tell a computer to do that?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CV - how do I interpret images to extract meaning of what it is?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throw a football (some object) for someone to catch.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process did the human go through to catch that ball?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see the object, you track the object, you understand you need to catch the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can we tell a computer to do that?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CV - how do I interpret images to extract meaning of what it is?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throw a football (some object) for someone to catch.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process did the human go through to catch that ball?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see the object, you track the object, you understand you need to catch the object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can we tell a computer to do that?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CV - how do I interpret images to extract meaning of what it is?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hyperlink" Target="http://www.pxleyes.com/" TargetMode="External"/><Relationship Id="rId6" Type="http://schemas.openxmlformats.org/officeDocument/2006/relationships/hyperlink" Target="https://www.shutterstock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hyperlink" Target="http://www.pxleyes.com/" TargetMode="External"/><Relationship Id="rId6" Type="http://schemas.openxmlformats.org/officeDocument/2006/relationships/hyperlink" Target="https://www.shutterstock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hyperlink" Target="http://www.pxleyes.com/" TargetMode="External"/><Relationship Id="rId6" Type="http://schemas.openxmlformats.org/officeDocument/2006/relationships/hyperlink" Target="https://www.shutterstock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hyperlink" Target="https://www.cmu.edu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ony.com/en_us/SCA/index.html" TargetMode="External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hyperlink" Target="https://commons.wikimedia.org/w/index.php?title=User:Devcore&amp;action=edit&amp;redlink=1" TargetMode="External"/><Relationship Id="rId5" Type="http://schemas.openxmlformats.org/officeDocument/2006/relationships/hyperlink" Target="https://commons.wikimedia.org/wiki/File:TFT_Bildschirm_RGB_Pixel.JP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aushadsblog.wordpress.com/" TargetMode="External"/><Relationship Id="rId4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hyperlink" Target="http://what-when-how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mathworks.com/help/images/examples/exploring-slices-from-a-3-dimensional-mri-data-set.html?requestedDomain=www.mathworks.co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easypano.com/panorama-software.html" TargetMode="External"/><Relationship Id="rId4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bogotobogo.com/python/OpenCV_Python/python_opencv3_Image_Canny_Edge_Detection.php" TargetMode="External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starwars.com/films/rogue-one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portvision.com/1st-ten%C2%AE-system" TargetMode="External"/><Relationship Id="rId4" Type="http://schemas.openxmlformats.org/officeDocument/2006/relationships/hyperlink" Target="http://www.sportvision.com/1st-ten%C2%AE-system" TargetMode="External"/><Relationship Id="rId5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hyperlink" Target="https://www.apple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hyperlink" Target="https://www.apple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gif"/><Relationship Id="rId4" Type="http://schemas.openxmlformats.org/officeDocument/2006/relationships/hyperlink" Target="http://yann.lecun.com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nstructionreviewonline.com/2014/06/east-africas-first-aluminium-can-production-unit-set-kenya/" TargetMode="External"/><Relationship Id="rId4" Type="http://schemas.openxmlformats.org/officeDocument/2006/relationships/hyperlink" Target="https://constructionreviewonline.com/2014/06/east-africas-first-aluminium-can-production-unit-set-kenya/" TargetMode="External"/><Relationship Id="rId5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pxleyes.com/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Relationship Id="rId4" Type="http://schemas.openxmlformats.org/officeDocument/2006/relationships/hyperlink" Target="http://www.stageslearning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hyperlink" Target="https://www.neurala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Relationship Id="rId4" Type="http://schemas.openxmlformats.org/officeDocument/2006/relationships/hyperlink" Target="https://www.neurala.com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udacity.com/course/introduction-to-computer-vision--ud810" TargetMode="External"/><Relationship Id="rId4" Type="http://schemas.openxmlformats.org/officeDocument/2006/relationships/hyperlink" Target="https://www.udacity.com/course/computational-photography--ud955" TargetMode="External"/><Relationship Id="rId5" Type="http://schemas.openxmlformats.org/officeDocument/2006/relationships/hyperlink" Target="http://cs231n.stanford.edu/" TargetMode="External"/><Relationship Id="rId6" Type="http://schemas.openxmlformats.org/officeDocument/2006/relationships/hyperlink" Target="https://www.coursera.org/learn/deep-learning-in-computer-vision" TargetMode="External"/><Relationship Id="rId7" Type="http://schemas.openxmlformats.org/officeDocument/2006/relationships/hyperlink" Target="https://www.coursera.org/learn/digita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mputervisionblog.wordpress.com/2014/02/09/human-vision-top-down-or-bottom-up/" TargetMode="External"/><Relationship Id="rId4" Type="http://schemas.openxmlformats.org/officeDocument/2006/relationships/hyperlink" Target="https://www.slideshare.net/xavigiro/deep-learning-for-computer-vision-recurrent-neural-networks-upc-2016" TargetMode="External"/><Relationship Id="rId5" Type="http://schemas.openxmlformats.org/officeDocument/2006/relationships/hyperlink" Target="http://what-when-how.com/introduction-to-video-and-image-processing/image-acquisition-introduction-to-video-and-image-processing-part-1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pxleyes.com/" TargetMode="External"/><Relationship Id="rId4" Type="http://schemas.openxmlformats.org/officeDocument/2006/relationships/hyperlink" Target="https://www.shutterstock.com/" TargetMode="External"/><Relationship Id="rId5" Type="http://schemas.openxmlformats.org/officeDocument/2006/relationships/image" Target="../media/image4.jpg"/><Relationship Id="rId6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pxleyes.com/" TargetMode="External"/><Relationship Id="rId4" Type="http://schemas.openxmlformats.org/officeDocument/2006/relationships/hyperlink" Target="https://www.shutterstock.com/" TargetMode="External"/><Relationship Id="rId5" Type="http://schemas.openxmlformats.org/officeDocument/2006/relationships/hyperlink" Target="https://market.envato.com/?_ga=2.182438247.1366756835.1510154844-2075721138.1510154844" TargetMode="External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hyperlink" Target="http://www.pxleyes.com/" TargetMode="External"/><Relationship Id="rId6" Type="http://schemas.openxmlformats.org/officeDocument/2006/relationships/hyperlink" Target="https://www.shutterstock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hyperlink" Target="http://www.pxleyes.com/" TargetMode="External"/><Relationship Id="rId6" Type="http://schemas.openxmlformats.org/officeDocument/2006/relationships/hyperlink" Target="https://www.shutterstoc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  <a:r>
              <a:rPr lang="en"/>
              <a:t> to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Computer Vision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153775"/>
            <a:ext cx="8520600" cy="98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Jacob Trombetta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494000" y="1196050"/>
            <a:ext cx="4156200" cy="334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Seeing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Describing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 of computer vision</a:t>
            </a:r>
          </a:p>
        </p:txBody>
      </p:sp>
      <p:pic>
        <p:nvPicPr>
          <p:cNvPr descr="tennisBall.jpg" id="120" name="Shape 120"/>
          <p:cNvPicPr preferRelativeResize="0"/>
          <p:nvPr/>
        </p:nvPicPr>
        <p:blipFill rotWithShape="1">
          <a:blip r:embed="rId3">
            <a:alphaModFix/>
          </a:blip>
          <a:srcRect b="0" l="5396" r="21781" t="0"/>
          <a:stretch/>
        </p:blipFill>
        <p:spPr>
          <a:xfrm>
            <a:off x="5378375" y="1196050"/>
            <a:ext cx="1036401" cy="106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teroid.jpg" id="121" name="Shape 121"/>
          <p:cNvPicPr preferRelativeResize="0"/>
          <p:nvPr/>
        </p:nvPicPr>
        <p:blipFill rotWithShape="1">
          <a:blip r:embed="rId4">
            <a:alphaModFix/>
          </a:blip>
          <a:srcRect b="5815" l="30005" r="27945" t="22034"/>
          <a:stretch/>
        </p:blipFill>
        <p:spPr>
          <a:xfrm>
            <a:off x="7142950" y="1196050"/>
            <a:ext cx="1104239" cy="1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4956400" y="2682400"/>
            <a:ext cx="3381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accent2"/>
                </a:solidFill>
              </a:rPr>
              <a:t>Tennis ball    Rock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019700" y="4804300"/>
            <a:ext cx="710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Tennis ball by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Pixleyes</a:t>
            </a:r>
            <a:r>
              <a:rPr lang="en" sz="900">
                <a:solidFill>
                  <a:srgbClr val="FFFFFF"/>
                </a:solidFill>
              </a:rPr>
              <a:t>, retrieved from http://www.pxleyes.com/guide/35948/the-making-of-Rough-Ball.html. Copyright 2015 by Pxleyes.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Asteroidl by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Shutterstock</a:t>
            </a:r>
            <a:r>
              <a:rPr lang="en" sz="900">
                <a:solidFill>
                  <a:schemeClr val="dk1"/>
                </a:solidFill>
              </a:rPr>
              <a:t>, retrieved from http://ak5.picdn.net/shutterstock/videos/8538925/thumb/1.jpg. Copyright 2017 by Shutterstock.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494000" y="1196050"/>
            <a:ext cx="4156200" cy="334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Seeing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Describing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Understanding</a:t>
            </a:r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 of computer vision</a:t>
            </a:r>
          </a:p>
        </p:txBody>
      </p:sp>
      <p:pic>
        <p:nvPicPr>
          <p:cNvPr descr="tennisBall.jpg" id="130" name="Shape 130"/>
          <p:cNvPicPr preferRelativeResize="0"/>
          <p:nvPr/>
        </p:nvPicPr>
        <p:blipFill rotWithShape="1">
          <a:blip r:embed="rId3">
            <a:alphaModFix/>
          </a:blip>
          <a:srcRect b="0" l="5396" r="21781" t="0"/>
          <a:stretch/>
        </p:blipFill>
        <p:spPr>
          <a:xfrm>
            <a:off x="5378375" y="1196050"/>
            <a:ext cx="1036401" cy="106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teroid.jpg" id="131" name="Shape 131"/>
          <p:cNvPicPr preferRelativeResize="0"/>
          <p:nvPr/>
        </p:nvPicPr>
        <p:blipFill rotWithShape="1">
          <a:blip r:embed="rId4">
            <a:alphaModFix/>
          </a:blip>
          <a:srcRect b="5815" l="30005" r="27945" t="22034"/>
          <a:stretch/>
        </p:blipFill>
        <p:spPr>
          <a:xfrm>
            <a:off x="7142950" y="1196050"/>
            <a:ext cx="1104239" cy="1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4956400" y="2682400"/>
            <a:ext cx="3381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accent2"/>
                </a:solidFill>
              </a:rPr>
              <a:t>Tennis ball    Rock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019700" y="4804300"/>
            <a:ext cx="710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Tennis ball by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Pixleyes</a:t>
            </a:r>
            <a:r>
              <a:rPr lang="en" sz="900">
                <a:solidFill>
                  <a:srgbClr val="FFFFFF"/>
                </a:solidFill>
              </a:rPr>
              <a:t>, retrieved from http://www.pxleyes.com/guide/35948/the-making-of-Rough-Ball.html. Copyright 2015 by Pxleyes.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Asteroidl by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Shutterstock</a:t>
            </a:r>
            <a:r>
              <a:rPr lang="en" sz="900">
                <a:solidFill>
                  <a:schemeClr val="dk1"/>
                </a:solidFill>
              </a:rPr>
              <a:t>, retrieved from http://ak5.picdn.net/shutterstock/videos/8538925/thumb/1.jpg. Copyright 2017 by Shutterstock.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494000" y="1196050"/>
            <a:ext cx="4156200" cy="334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Seeing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Describing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Understanding</a:t>
            </a:r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 of computer vision</a:t>
            </a:r>
          </a:p>
        </p:txBody>
      </p:sp>
      <p:pic>
        <p:nvPicPr>
          <p:cNvPr descr="tennisBall.jpg" id="140" name="Shape 140"/>
          <p:cNvPicPr preferRelativeResize="0"/>
          <p:nvPr/>
        </p:nvPicPr>
        <p:blipFill rotWithShape="1">
          <a:blip r:embed="rId3">
            <a:alphaModFix/>
          </a:blip>
          <a:srcRect b="0" l="5396" r="21781" t="0"/>
          <a:stretch/>
        </p:blipFill>
        <p:spPr>
          <a:xfrm>
            <a:off x="5378375" y="1196050"/>
            <a:ext cx="1036401" cy="106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teroid.jpg" id="141" name="Shape 141"/>
          <p:cNvPicPr preferRelativeResize="0"/>
          <p:nvPr/>
        </p:nvPicPr>
        <p:blipFill rotWithShape="1">
          <a:blip r:embed="rId4">
            <a:alphaModFix/>
          </a:blip>
          <a:srcRect b="5815" l="30005" r="27945" t="22034"/>
          <a:stretch/>
        </p:blipFill>
        <p:spPr>
          <a:xfrm>
            <a:off x="7142950" y="1196050"/>
            <a:ext cx="1104239" cy="1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956400" y="2682400"/>
            <a:ext cx="3381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accent2"/>
                </a:solidFill>
              </a:rPr>
              <a:t>Tennis ball    Rock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5378375" y="3997375"/>
            <a:ext cx="3381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accent2"/>
                </a:solidFill>
              </a:rPr>
              <a:t>Catch       Move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1019700" y="4804300"/>
            <a:ext cx="710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Tennis ball by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Pixleyes</a:t>
            </a:r>
            <a:r>
              <a:rPr lang="en" sz="900">
                <a:solidFill>
                  <a:srgbClr val="FFFFFF"/>
                </a:solidFill>
              </a:rPr>
              <a:t>, retrieved from http://www.pxleyes.com/guide/35948/the-making-of-Rough-Ball.html. Copyright 2015 by Pxleyes.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Asteroidl by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Shutterstock</a:t>
            </a:r>
            <a:r>
              <a:rPr lang="en" sz="900">
                <a:solidFill>
                  <a:schemeClr val="dk1"/>
                </a:solidFill>
              </a:rPr>
              <a:t>, retrieved from http://ak5.picdn.net/shutterstock/videos/8538925/thumb/1.jpg. Copyright 2017 by Shutterstock.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negie_mellon_bionic_eye.jp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167" y="0"/>
            <a:ext cx="63288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45921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How can a computer see?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9350" y="4493300"/>
            <a:ext cx="36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Bionic Eye</a:t>
            </a:r>
            <a:r>
              <a:rPr lang="en" sz="900">
                <a:solidFill>
                  <a:schemeClr val="lt2"/>
                </a:solidFill>
              </a:rPr>
              <a:t> by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Carnegie Mellon</a:t>
            </a:r>
            <a:r>
              <a:rPr lang="en" sz="900">
                <a:solidFill>
                  <a:schemeClr val="lt2"/>
                </a:solidFill>
              </a:rPr>
              <a:t>, retrieved from </a:t>
            </a:r>
            <a:r>
              <a:rPr lang="en" sz="900">
                <a:solidFill>
                  <a:schemeClr val="lt2"/>
                </a:solidFill>
              </a:rPr>
              <a:t>http://www.jlaya.com/implante-de-retina-2/</a:t>
            </a:r>
            <a:r>
              <a:rPr lang="en" sz="900">
                <a:solidFill>
                  <a:schemeClr val="lt2"/>
                </a:solidFill>
              </a:rPr>
              <a:t>. Copyright 2012 by Carnegie Mellon.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5372200" y="4423950"/>
            <a:ext cx="36168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"Exmor" CMOS image sensor 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Sony Corporation</a:t>
            </a:r>
            <a:r>
              <a:rPr lang="en" sz="900">
                <a:solidFill>
                  <a:schemeClr val="lt2"/>
                </a:solidFill>
              </a:rPr>
              <a:t>, retrieved from http://www.dailymobile.net/2008/11/14/sony-commercializes-worlds-first-industry-leading-resolution-1225-megapixel-cmos-image-sensor-exmor-for-mobile-phones/. Copyright 2008 by Sony Corporation.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sony-exmor-imx060pq.jpg"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7828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type="title"/>
          </p:nvPr>
        </p:nvSpPr>
        <p:spPr>
          <a:xfrm>
            <a:off x="5662600" y="687225"/>
            <a:ext cx="3036000" cy="68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image </a:t>
            </a:r>
            <a:r>
              <a:rPr lang="en">
                <a:solidFill>
                  <a:schemeClr val="lt1"/>
                </a:solidFill>
              </a:rPr>
              <a:t>sensor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80px-TFT_Bildschirm_RGB_Pixel.JPG" id="163" name="Shape 163"/>
          <p:cNvPicPr preferRelativeResize="0"/>
          <p:nvPr/>
        </p:nvPicPr>
        <p:blipFill rotWithShape="1">
          <a:blip r:embed="rId3">
            <a:alphaModFix/>
          </a:blip>
          <a:srcRect b="155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112200" y="4844400"/>
            <a:ext cx="89196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1"/>
                </a:solidFill>
                <a:highlight>
                  <a:srgbClr val="999999"/>
                </a:highlight>
              </a:rPr>
              <a:t>TFT Bildschirm RGB Pixel</a:t>
            </a:r>
            <a:r>
              <a:rPr lang="en" sz="900">
                <a:solidFill>
                  <a:schemeClr val="lt1"/>
                </a:solidFill>
                <a:highlight>
                  <a:srgbClr val="999999"/>
                </a:highlight>
              </a:rPr>
              <a:t> by </a:t>
            </a:r>
            <a:r>
              <a:rPr lang="en" sz="900" u="sng">
                <a:solidFill>
                  <a:schemeClr val="lt1"/>
                </a:solidFill>
                <a:highlight>
                  <a:srgbClr val="999999"/>
                </a:highlight>
                <a:hlinkClick r:id="rId4"/>
              </a:rPr>
              <a:t>Devcore</a:t>
            </a:r>
            <a:r>
              <a:rPr lang="en" sz="900">
                <a:solidFill>
                  <a:schemeClr val="lt1"/>
                </a:solidFill>
                <a:highlight>
                  <a:srgbClr val="999999"/>
                </a:highlight>
              </a:rPr>
              <a:t>, retrieved from </a:t>
            </a:r>
            <a:r>
              <a:rPr lang="en" sz="900">
                <a:solidFill>
                  <a:schemeClr val="lt1"/>
                </a:solidFill>
                <a:highlight>
                  <a:srgbClr val="999999"/>
                </a:highlight>
                <a:hlinkClick r:id="rId5"/>
              </a:rPr>
              <a:t>https://commons.wikimedia.org/wiki/File:TFT_Bildschirm_RGB_Pixel.JPG</a:t>
            </a:r>
            <a:r>
              <a:rPr lang="en" sz="900">
                <a:solidFill>
                  <a:schemeClr val="lt1"/>
                </a:solidFill>
                <a:highlight>
                  <a:srgbClr val="999999"/>
                </a:highlight>
              </a:rPr>
              <a:t>. F</a:t>
            </a:r>
            <a:r>
              <a:rPr lang="en" sz="900">
                <a:solidFill>
                  <a:schemeClr val="lt1"/>
                </a:solidFill>
                <a:highlight>
                  <a:srgbClr val="999999"/>
                </a:highlight>
              </a:rPr>
              <a:t>ile is made available under the Creative Commons CC0 1.0 Universal Public Domain Dedication.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2753100" y="1249650"/>
            <a:ext cx="3637800" cy="149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/>
              <a:t>Pixels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882000" y="4645075"/>
            <a:ext cx="7380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/>
              <a:t>Pixel values</a:t>
            </a:r>
            <a:r>
              <a:rPr lang="en" sz="900"/>
              <a:t> 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Naushadsblog</a:t>
            </a:r>
            <a:r>
              <a:rPr lang="en" sz="900"/>
              <a:t>, retrieved from </a:t>
            </a:r>
            <a:r>
              <a:rPr lang="en" sz="900"/>
              <a:t>https://naushadsblog.wordpress.com/2014/02/10/image-processing-and-computer-vision-in-java-point-operators-part-2histogram-equalization/</a:t>
            </a:r>
            <a:r>
              <a:rPr lang="en" sz="900"/>
              <a:t>. Copyright 2014 by </a:t>
            </a:r>
            <a:r>
              <a:rPr lang="en" sz="900"/>
              <a:t>Naushadsblog</a:t>
            </a:r>
            <a:r>
              <a:rPr lang="en" sz="900"/>
              <a:t>.</a:t>
            </a:r>
          </a:p>
        </p:txBody>
      </p:sp>
      <p:pic>
        <p:nvPicPr>
          <p:cNvPr descr="pixelValues.gif"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500" y="181900"/>
            <a:ext cx="5813000" cy="43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g. 4.9 Four images and their respective histograms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000" y="81825"/>
            <a:ext cx="6722200" cy="44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11700" y="4568875"/>
            <a:ext cx="8314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/>
              <a:t>Fig. 4.9 Four images and their respective histograms by </a:t>
            </a:r>
            <a:r>
              <a:rPr lang="en" sz="900" u="sng">
                <a:hlinkClick r:id="rId4"/>
              </a:rPr>
              <a:t>what-when-how</a:t>
            </a:r>
            <a:r>
              <a:rPr lang="en" sz="900"/>
              <a:t>, retrieved from http://what-when-how.com/introduction-to-video-and-image-processing/point-processing-introduction-to-video-and-image-processing-part-2/. Copyright 2017 by what-when-how.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81150" y="4730425"/>
            <a:ext cx="8981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Horizontal Slices of a 3-dimensional MRI data set 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Mathworks</a:t>
            </a:r>
            <a:r>
              <a:rPr lang="en" sz="900">
                <a:solidFill>
                  <a:schemeClr val="lt2"/>
                </a:solidFill>
              </a:rPr>
              <a:t>, retrieved from </a:t>
            </a:r>
            <a:r>
              <a:rPr lang="en" sz="900">
                <a:solidFill>
                  <a:schemeClr val="lt2"/>
                </a:solidFill>
              </a:rPr>
              <a:t>https://www.mathworks.com/help/images/examples/exploring-slices-from-a-3-dimensional-mri-data-set.html?requestedDomain=www.mathworks.com</a:t>
            </a:r>
            <a:r>
              <a:rPr lang="en" sz="900">
                <a:solidFill>
                  <a:schemeClr val="lt2"/>
                </a:solidFill>
              </a:rPr>
              <a:t>. Copyright 2017 by Mathworks.</a:t>
            </a:r>
          </a:p>
        </p:txBody>
      </p:sp>
      <p:pic>
        <p:nvPicPr>
          <p:cNvPr descr="MRISliceExample_01.png" id="185" name="Shape 185"/>
          <p:cNvPicPr preferRelativeResize="0"/>
          <p:nvPr/>
        </p:nvPicPr>
        <p:blipFill rotWithShape="1">
          <a:blip r:embed="rId4">
            <a:alphaModFix amt="40000"/>
          </a:blip>
          <a:srcRect b="9404" l="9845" r="9853" t="4075"/>
          <a:stretch/>
        </p:blipFill>
        <p:spPr>
          <a:xfrm>
            <a:off x="159288" y="643775"/>
            <a:ext cx="4235924" cy="355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RISliceExample_01.png" id="186" name="Shape 186"/>
          <p:cNvPicPr preferRelativeResize="0"/>
          <p:nvPr/>
        </p:nvPicPr>
        <p:blipFill rotWithShape="1">
          <a:blip r:embed="rId5">
            <a:alphaModFix amt="40000"/>
          </a:blip>
          <a:srcRect b="9404" l="9845" r="9853" t="4075"/>
          <a:stretch/>
        </p:blipFill>
        <p:spPr>
          <a:xfrm>
            <a:off x="4667338" y="643775"/>
            <a:ext cx="4235924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769800" y="1956425"/>
            <a:ext cx="76044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How can a computer describe what it sees?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05_interpol_images_01.png"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413" y="748037"/>
            <a:ext cx="5325174" cy="39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type="title"/>
          </p:nvPr>
        </p:nvSpPr>
        <p:spPr>
          <a:xfrm>
            <a:off x="3142350" y="264300"/>
            <a:ext cx="28593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Transformations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821400" y="4826425"/>
            <a:ext cx="75012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Transformations by unknown author,</a:t>
            </a:r>
            <a:r>
              <a:rPr lang="en" sz="900">
                <a:solidFill>
                  <a:schemeClr val="lt2"/>
                </a:solidFill>
              </a:rPr>
              <a:t> retrieved from </a:t>
            </a:r>
            <a:r>
              <a:rPr lang="en" sz="900">
                <a:solidFill>
                  <a:schemeClr val="lt2"/>
                </a:solidFill>
              </a:rPr>
              <a:t>https://www.unioviedo.es/compnum/labs/lab05_interpol_images/lab05_interpol_images.html</a:t>
            </a:r>
            <a:r>
              <a:rPr lang="en" sz="900">
                <a:solidFill>
                  <a:schemeClr val="lt2"/>
                </a:solidFill>
              </a:rPr>
              <a:t>. Copyright 2017 by unknown author.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152400" y="1402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can you teach a computer to catch?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52400" y="3688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Panorama 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1379700" y="4842850"/>
            <a:ext cx="6384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Banner </a:t>
            </a:r>
            <a:r>
              <a:rPr lang="en" sz="900">
                <a:solidFill>
                  <a:schemeClr val="lt2"/>
                </a:solidFill>
              </a:rPr>
              <a:t>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EasyPano</a:t>
            </a:r>
            <a:r>
              <a:rPr lang="en" sz="900">
                <a:solidFill>
                  <a:schemeClr val="lt2"/>
                </a:solidFill>
              </a:rPr>
              <a:t>, retrieved from </a:t>
            </a:r>
            <a:r>
              <a:rPr lang="en" sz="900">
                <a:solidFill>
                  <a:schemeClr val="lt2"/>
                </a:solidFill>
              </a:rPr>
              <a:t>http://www.easypano.com/panorama-software.html</a:t>
            </a:r>
            <a:r>
              <a:rPr lang="en" sz="900">
                <a:solidFill>
                  <a:schemeClr val="lt2"/>
                </a:solidFill>
              </a:rPr>
              <a:t>. Copyright 2017 by EasyPano.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banner.jpg"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7275"/>
            <a:ext cx="8839200" cy="3171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10033825" y="2545100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62150" y="342175"/>
            <a:ext cx="28197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Edge detection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91000" y="4694125"/>
            <a:ext cx="73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Canny Edge Detection with Mulder and Scully 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BogoToBogo</a:t>
            </a:r>
            <a:r>
              <a:rPr lang="en" sz="900">
                <a:solidFill>
                  <a:schemeClr val="lt2"/>
                </a:solidFill>
              </a:rPr>
              <a:t>, retrieved from http://www.bogotobogo.com/python/OpenCV_Python/python_opencv3_Image_Canny_Edge_Detection.php. Copyright 2008 by BogoToBogo.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Canny_Edge_Detection.png"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22" y="1107975"/>
            <a:ext cx="8490565" cy="33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uralNet.jpg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79950" y="4836900"/>
            <a:ext cx="2571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*nothing on this </a:t>
            </a:r>
            <a:r>
              <a:rPr lang="en" sz="1000">
                <a:solidFill>
                  <a:srgbClr val="999999"/>
                </a:solidFill>
              </a:rPr>
              <a:t>slide was made by 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3136625" y="4568875"/>
            <a:ext cx="5884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The late Peter Cushing’s Grand Moff Tarkin performed by Guy Henry</a:t>
            </a:r>
            <a:r>
              <a:rPr lang="en" sz="900">
                <a:solidFill>
                  <a:schemeClr val="lt2"/>
                </a:solidFill>
              </a:rPr>
              <a:t> 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Lucasfilm Ltd</a:t>
            </a:r>
            <a:r>
              <a:rPr lang="en" sz="900">
                <a:solidFill>
                  <a:schemeClr val="lt2"/>
                </a:solidFill>
              </a:rPr>
              <a:t>, retrieved from </a:t>
            </a:r>
            <a:r>
              <a:rPr lang="en" sz="900">
                <a:solidFill>
                  <a:schemeClr val="lt2"/>
                </a:solidFill>
              </a:rPr>
              <a:t>http://mediahorizontblog.hu/blog/virtualis_boncasztalon_osszerakott_sztarok.</a:t>
            </a:r>
            <a:r>
              <a:rPr lang="en" sz="900">
                <a:solidFill>
                  <a:schemeClr val="lt2"/>
                </a:solidFill>
              </a:rPr>
              <a:t> Copyright 2016 by </a:t>
            </a:r>
            <a:r>
              <a:rPr lang="en" sz="900">
                <a:solidFill>
                  <a:schemeClr val="lt2"/>
                </a:solidFill>
              </a:rPr>
              <a:t>Lucasfilm Ltd</a:t>
            </a:r>
            <a:r>
              <a:rPr lang="en" sz="900">
                <a:solidFill>
                  <a:schemeClr val="lt2"/>
                </a:solidFill>
              </a:rPr>
              <a:t>.</a:t>
            </a:r>
          </a:p>
        </p:txBody>
      </p:sp>
      <p:pic>
        <p:nvPicPr>
          <p:cNvPr descr="Star Wars animáció[2314].jpg"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5" y="809659"/>
            <a:ext cx="9112648" cy="381771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>
            <p:ph type="title"/>
          </p:nvPr>
        </p:nvSpPr>
        <p:spPr>
          <a:xfrm>
            <a:off x="152400" y="3688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processing in films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1180350" y="4833250"/>
            <a:ext cx="6577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1ST &amp; TEN® SYSTEM</a:t>
            </a:r>
            <a:r>
              <a:rPr lang="en" sz="900">
                <a:solidFill>
                  <a:schemeClr val="lt2"/>
                </a:solidFill>
              </a:rPr>
              <a:t> 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SMT</a:t>
            </a:r>
            <a:r>
              <a:rPr lang="en" sz="900">
                <a:solidFill>
                  <a:schemeClr val="lt2"/>
                </a:solidFill>
              </a:rPr>
              <a:t>, retrieved from </a:t>
            </a:r>
            <a:r>
              <a:rPr lang="en" sz="900">
                <a:solidFill>
                  <a:schemeClr val="lt2"/>
                </a:solidFill>
                <a:hlinkClick r:id="rId4"/>
              </a:rPr>
              <a:t>http://www.sportvision.com/1st-ten%C2%AE-system</a:t>
            </a:r>
            <a:r>
              <a:rPr lang="en" sz="900">
                <a:solidFill>
                  <a:schemeClr val="lt2"/>
                </a:solidFill>
              </a:rPr>
              <a:t>. Copyright</a:t>
            </a:r>
            <a:r>
              <a:rPr lang="en" sz="900">
                <a:solidFill>
                  <a:schemeClr val="lt2"/>
                </a:solidFill>
              </a:rPr>
              <a:t> 2017 by SMT.</a:t>
            </a:r>
          </a:p>
        </p:txBody>
      </p:sp>
      <p:pic>
        <p:nvPicPr>
          <p:cNvPr descr="imagerollover_1st10_tech_1.jpg"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600" y="1093862"/>
            <a:ext cx="6377000" cy="35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type="title"/>
          </p:nvPr>
        </p:nvSpPr>
        <p:spPr>
          <a:xfrm>
            <a:off x="152400" y="3688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processing in sports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52400" y="368825"/>
            <a:ext cx="8839200" cy="433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6000"/>
              <a:t>Image processing</a:t>
            </a:r>
            <a:r>
              <a:rPr lang="en" sz="6000"/>
              <a:t> </a:t>
            </a:r>
            <a:r>
              <a:rPr lang="en" sz="5000"/>
              <a:t>produces </a:t>
            </a:r>
            <a:r>
              <a:rPr i="1" lang="en" sz="6000"/>
              <a:t>images</a:t>
            </a:r>
            <a:r>
              <a:rPr lang="en" sz="6000"/>
              <a:t>,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6000"/>
              <a:t>computer vision</a:t>
            </a:r>
            <a:r>
              <a:rPr lang="en" sz="6000"/>
              <a:t> </a:t>
            </a:r>
            <a:r>
              <a:rPr lang="en" sz="5000"/>
              <a:t>produces </a:t>
            </a:r>
            <a:r>
              <a:rPr i="1" lang="en" sz="6000"/>
              <a:t>understanding</a:t>
            </a:r>
            <a:r>
              <a:rPr lang="en" sz="600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ple_x_face_id.png" id="239" name="Shape 239"/>
          <p:cNvPicPr preferRelativeResize="0"/>
          <p:nvPr/>
        </p:nvPicPr>
        <p:blipFill rotWithShape="1">
          <a:blip r:embed="rId3">
            <a:alphaModFix/>
          </a:blip>
          <a:srcRect b="2553" l="1484" r="1494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5889700" y="4663650"/>
            <a:ext cx="3078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Facial ID on Apple iPhone X</a:t>
            </a:r>
            <a:r>
              <a:rPr lang="en" sz="900">
                <a:solidFill>
                  <a:schemeClr val="lt2"/>
                </a:solidFill>
              </a:rPr>
              <a:t> by </a:t>
            </a:r>
            <a:r>
              <a:rPr lang="en" sz="900" u="sng">
                <a:solidFill>
                  <a:schemeClr val="lt2"/>
                </a:solidFill>
                <a:hlinkClick r:id="rId4"/>
              </a:rPr>
              <a:t>Apple</a:t>
            </a:r>
            <a:r>
              <a:rPr lang="en" sz="900">
                <a:solidFill>
                  <a:schemeClr val="lt2"/>
                </a:solidFill>
              </a:rPr>
              <a:t> Inc</a:t>
            </a:r>
            <a:r>
              <a:rPr lang="en" sz="900">
                <a:solidFill>
                  <a:schemeClr val="lt2"/>
                </a:solidFill>
              </a:rPr>
              <a:t>, retrieved from </a:t>
            </a:r>
            <a:r>
              <a:rPr lang="en" sz="900">
                <a:solidFill>
                  <a:schemeClr val="lt2"/>
                </a:solidFill>
              </a:rPr>
              <a:t>https://www.apple.com/</a:t>
            </a:r>
            <a:r>
              <a:rPr lang="en" sz="900">
                <a:solidFill>
                  <a:schemeClr val="lt2"/>
                </a:solidFill>
              </a:rPr>
              <a:t>. Copyright 2017 by Apple Inc.</a:t>
            </a:r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152400" y="1402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Computer vision in our smart phones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ple_x_face_id.png" id="246" name="Shape 246"/>
          <p:cNvPicPr preferRelativeResize="0"/>
          <p:nvPr/>
        </p:nvPicPr>
        <p:blipFill rotWithShape="1">
          <a:blip r:embed="rId3">
            <a:alphaModFix amt="43000"/>
          </a:blip>
          <a:srcRect b="2553" l="1484" r="1494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5889700" y="4663650"/>
            <a:ext cx="3078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Facial ID on Apple iPhone X by </a:t>
            </a:r>
            <a:r>
              <a:rPr lang="en" sz="900" u="sng">
                <a:solidFill>
                  <a:schemeClr val="lt2"/>
                </a:solidFill>
                <a:hlinkClick r:id="rId4"/>
              </a:rPr>
              <a:t>Apple</a:t>
            </a:r>
            <a:r>
              <a:rPr lang="en" sz="900">
                <a:solidFill>
                  <a:schemeClr val="lt2"/>
                </a:solidFill>
              </a:rPr>
              <a:t> Inc, retrieved from https://www.apple.com/. Copyright 2017 by Apple Inc.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2277000" y="989088"/>
            <a:ext cx="4590000" cy="3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top-down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vs. bottom-up</a:t>
            </a: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152400" y="1402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can a computer understand?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variance_and_multiple_characters_with_SDNN_LeCunn.gif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77" y="865325"/>
            <a:ext cx="6016850" cy="37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2439300" y="4702075"/>
            <a:ext cx="42654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“Invariance and Multiple Characters with SDNN”, by </a:t>
            </a:r>
            <a:r>
              <a:rPr lang="en" sz="900" u="sng">
                <a:solidFill>
                  <a:schemeClr val="lt2"/>
                </a:solidFill>
                <a:hlinkClick r:id="rId4"/>
              </a:rPr>
              <a:t>Yann LeCun</a:t>
            </a:r>
            <a:r>
              <a:rPr lang="en" sz="900">
                <a:solidFill>
                  <a:schemeClr val="lt2"/>
                </a:solidFill>
              </a:rPr>
              <a:t>, retrieved from http://yann.lecun.com/exdb/lenet/dancing384.html. Copyright by Yann LeCun.</a:t>
            </a:r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152400" y="1402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Computer vision in the post office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>
            <a:hlinkClick r:id="rId3"/>
          </p:cNvPr>
          <p:cNvSpPr txBox="1"/>
          <p:nvPr/>
        </p:nvSpPr>
        <p:spPr>
          <a:xfrm>
            <a:off x="119925" y="4644600"/>
            <a:ext cx="8821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Beer manufacturing,</a:t>
            </a:r>
            <a:r>
              <a:rPr lang="en" sz="900">
                <a:solidFill>
                  <a:schemeClr val="lt2"/>
                </a:solidFill>
              </a:rPr>
              <a:t> by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Construction Review</a:t>
            </a:r>
            <a:r>
              <a:rPr lang="en" sz="900">
                <a:solidFill>
                  <a:schemeClr val="lt2"/>
                </a:solidFill>
              </a:rPr>
              <a:t>, retrieved from </a:t>
            </a:r>
            <a:r>
              <a:rPr lang="en" sz="900">
                <a:solidFill>
                  <a:schemeClr val="lt2"/>
                </a:solidFill>
              </a:rPr>
              <a:t>https://constructionreviewonline.com/2014/06/east-africas-first-aluminium-can-production-unit-set-kenya/</a:t>
            </a:r>
            <a:r>
              <a:rPr lang="en" sz="900">
                <a:solidFill>
                  <a:schemeClr val="lt2"/>
                </a:solidFill>
              </a:rPr>
              <a:t>. Copyright 2017 by Construction Review.</a:t>
            </a:r>
          </a:p>
        </p:txBody>
      </p:sp>
      <p:pic>
        <p:nvPicPr>
          <p:cNvPr descr="beer_manufacturing2.jpg"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479" y="758312"/>
            <a:ext cx="5039034" cy="37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152400" y="1402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Computer vision in manufacturing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019700" y="4651900"/>
            <a:ext cx="710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Tennis ball 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Pixleyes</a:t>
            </a:r>
            <a:r>
              <a:rPr lang="en" sz="900">
                <a:solidFill>
                  <a:srgbClr val="FFFFFF"/>
                </a:solidFill>
              </a:rPr>
              <a:t>, retrieved from http://www.pxleyes.com/guide/35948/the-making-of-Rough-Ball.html. Copyright 2015 by Pxleyes.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152400" y="1402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can you teach a computer to catch?</a:t>
            </a:r>
          </a:p>
        </p:txBody>
      </p:sp>
      <p:pic>
        <p:nvPicPr>
          <p:cNvPr descr="tennisBall.jpg" id="67" name="Shape 67"/>
          <p:cNvPicPr preferRelativeResize="0"/>
          <p:nvPr/>
        </p:nvPicPr>
        <p:blipFill rotWithShape="1">
          <a:blip r:embed="rId4">
            <a:alphaModFix/>
          </a:blip>
          <a:srcRect b="0" l="5166" r="22474" t="0"/>
          <a:stretch/>
        </p:blipFill>
        <p:spPr>
          <a:xfrm>
            <a:off x="751550" y="1059450"/>
            <a:ext cx="1885102" cy="19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moryGame.jpg"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888" y="564638"/>
            <a:ext cx="5587722" cy="43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11700" y="4730425"/>
            <a:ext cx="857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2"/>
                </a:solidFill>
              </a:rPr>
              <a:t>Foods Memory Game by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Stages Learning</a:t>
            </a:r>
            <a:r>
              <a:rPr lang="en" sz="900">
                <a:solidFill>
                  <a:schemeClr val="lt2"/>
                </a:solidFill>
              </a:rPr>
              <a:t>, retrieved from http://www.stageslearning.com/products/foods-memory-card-game. Copyright 2017 by Stages Learning.</a:t>
            </a:r>
          </a:p>
        </p:txBody>
      </p:sp>
      <p:sp>
        <p:nvSpPr>
          <p:cNvPr id="270" name="Shape 270"/>
          <p:cNvSpPr txBox="1"/>
          <p:nvPr>
            <p:ph type="title"/>
          </p:nvPr>
        </p:nvSpPr>
        <p:spPr>
          <a:xfrm>
            <a:off x="152400" y="1402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Computer vision with memory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urala_AutoRecognition-03.jpg" id="275" name="Shape 275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>
            <p:ph type="title"/>
          </p:nvPr>
        </p:nvSpPr>
        <p:spPr>
          <a:xfrm>
            <a:off x="152400" y="686550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Computer vision in your car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285050" y="4677125"/>
            <a:ext cx="8314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</a:rPr>
              <a:t>Car on Newbury Street in Boston, Massachusetts by </a:t>
            </a:r>
            <a:r>
              <a:rPr lang="en" sz="800" u="sng">
                <a:solidFill>
                  <a:schemeClr val="lt1"/>
                </a:solidFill>
                <a:hlinkClick r:id="rId4"/>
              </a:rPr>
              <a:t>Neurala</a:t>
            </a:r>
            <a:r>
              <a:rPr lang="en" sz="800">
                <a:solidFill>
                  <a:schemeClr val="lt1"/>
                </a:solidFill>
              </a:rPr>
              <a:t>, retrieved from http://www.businesswire.com/news/home/20170118005301/en/Neurala-Announces-14-Million-Series-Bring-Deep. Copyright 2017 by Neurala.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urala_AutoRecognition-03.jpg" id="282" name="Shape 28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52400" y="814175"/>
            <a:ext cx="8839200" cy="225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7200"/>
              <a:t>Thank you!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6000"/>
              <a:t>Questions?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85050" y="4677125"/>
            <a:ext cx="8314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2"/>
                </a:solidFill>
              </a:rPr>
              <a:t>Car on Newbury Street in Boston, Massachusetts by </a:t>
            </a:r>
            <a:r>
              <a:rPr lang="en" sz="800" u="sng">
                <a:solidFill>
                  <a:schemeClr val="lt2"/>
                </a:solidFill>
                <a:hlinkClick r:id="rId4"/>
              </a:rPr>
              <a:t>Neurala</a:t>
            </a:r>
            <a:r>
              <a:rPr lang="en" sz="800">
                <a:solidFill>
                  <a:schemeClr val="lt2"/>
                </a:solidFill>
              </a:rPr>
              <a:t>, retrieved from http://www.businesswire.com/news/home/20170118005301/en/Neurala-Announces-14-Million-Series-Bring-Deep. Copyright 2017 by Neurala</a:t>
            </a:r>
            <a:r>
              <a:rPr lang="en" sz="800">
                <a:solidFill>
                  <a:schemeClr val="lt1"/>
                </a:solidFill>
              </a:rPr>
              <a:t>.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442350" y="4039925"/>
            <a:ext cx="3157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@jacobtrombetta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jacobtrombetta@gmail.com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MOOCs about computer vision and image processing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1692300"/>
            <a:ext cx="8520600" cy="287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Udacity’s “Introduction to Computer Vision” presented by Georgia Tech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Udacity’s “Computational Photography” presented by Georgia Tech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Stanford’s “Convolutional Neural Networks for Visual Recognition”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Coursera’s “Deep Learning in Computer Vision”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Coursera’s “Fundamentals of Digital Image and Video Processing”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Links and papers about</a:t>
            </a:r>
            <a:r>
              <a:rPr lang="en"/>
              <a:t> computer vision and image processing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745600"/>
            <a:ext cx="8520600" cy="282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Human vision, top down or bottom up?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Deep Learning for Computer Vision: Recurrent Neural Networks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What-when-how’s “Introduction to Image and Video Processing”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/>
        </p:nvSpPr>
        <p:spPr>
          <a:xfrm>
            <a:off x="1019700" y="4651900"/>
            <a:ext cx="710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Tennis ball 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Pixleyes</a:t>
            </a:r>
            <a:r>
              <a:rPr lang="en" sz="900">
                <a:solidFill>
                  <a:srgbClr val="FFFFFF"/>
                </a:solidFill>
              </a:rPr>
              <a:t>, retrieved from http://www.pxleyes.com/guide/35948/the-making-of-Rough-Ball.html. Copyright 2015 by Pxleyes.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Asteroidl by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Shutterstock</a:t>
            </a:r>
            <a:r>
              <a:rPr lang="en" sz="900">
                <a:solidFill>
                  <a:schemeClr val="dk1"/>
                </a:solidFill>
              </a:rPr>
              <a:t>, retrieved from http://ak5.picdn.net/shutterstock/videos/8538925/thumb/1.jpg. Copyright 2017 by Shutterstock.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152400" y="1402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can you teach a computer to catch?</a:t>
            </a:r>
          </a:p>
        </p:txBody>
      </p:sp>
      <p:pic>
        <p:nvPicPr>
          <p:cNvPr descr="tennisBall.jpg" id="74" name="Shape 74"/>
          <p:cNvPicPr preferRelativeResize="0"/>
          <p:nvPr/>
        </p:nvPicPr>
        <p:blipFill rotWithShape="1">
          <a:blip r:embed="rId5">
            <a:alphaModFix/>
          </a:blip>
          <a:srcRect b="0" l="5166" r="22474" t="0"/>
          <a:stretch/>
        </p:blipFill>
        <p:spPr>
          <a:xfrm>
            <a:off x="751550" y="1059450"/>
            <a:ext cx="1885102" cy="195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teroid.jpg" id="75" name="Shape 75"/>
          <p:cNvPicPr preferRelativeResize="0"/>
          <p:nvPr/>
        </p:nvPicPr>
        <p:blipFill rotWithShape="1">
          <a:blip r:embed="rId6">
            <a:alphaModFix/>
          </a:blip>
          <a:srcRect b="5861" l="30151" r="27518" t="23267"/>
          <a:stretch/>
        </p:blipFill>
        <p:spPr>
          <a:xfrm>
            <a:off x="2401800" y="2900550"/>
            <a:ext cx="1655775" cy="15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1019700" y="4651900"/>
            <a:ext cx="710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Tennis ball by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Pixleyes</a:t>
            </a:r>
            <a:r>
              <a:rPr lang="en" sz="900">
                <a:solidFill>
                  <a:srgbClr val="FFFFFF"/>
                </a:solidFill>
              </a:rPr>
              <a:t>, retrieved from http://www.pxleyes.com/guide/35948/the-making-of-Rough-Ball.html. Copyright 2015 by Pxleyes.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Asteroidl by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Shutterstock</a:t>
            </a:r>
            <a:r>
              <a:rPr lang="en" sz="900">
                <a:solidFill>
                  <a:schemeClr val="dk1"/>
                </a:solidFill>
              </a:rPr>
              <a:t>, retrieved from http://ak5.picdn.net/shutterstock/videos/8538925/thumb/1.jpg. Copyright 2017 by Shutterstock.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Football spiral by </a:t>
            </a:r>
            <a:r>
              <a:rPr lang="en" sz="900" u="sng">
                <a:solidFill>
                  <a:schemeClr val="accent5"/>
                </a:solidFill>
                <a:hlinkClick r:id="rId5"/>
              </a:rPr>
              <a:t>Envato</a:t>
            </a:r>
            <a:r>
              <a:rPr lang="en" sz="900">
                <a:solidFill>
                  <a:schemeClr val="dk1"/>
                </a:solidFill>
              </a:rPr>
              <a:t>, retrieved from https://videohive.net/item/football-spiral-animation-3-angles/155585. Copyright 2017 by Envato.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152400" y="140225"/>
            <a:ext cx="883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can you teach a computer to catch?</a:t>
            </a:r>
          </a:p>
        </p:txBody>
      </p:sp>
      <p:pic>
        <p:nvPicPr>
          <p:cNvPr descr="football_angles.jpg" id="82" name="Shape 82"/>
          <p:cNvPicPr preferRelativeResize="0"/>
          <p:nvPr/>
        </p:nvPicPr>
        <p:blipFill rotWithShape="1">
          <a:blip r:embed="rId6">
            <a:alphaModFix/>
          </a:blip>
          <a:srcRect b="0" l="6273" r="5121" t="0"/>
          <a:stretch/>
        </p:blipFill>
        <p:spPr>
          <a:xfrm>
            <a:off x="4086625" y="1059450"/>
            <a:ext cx="4497625" cy="258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nisBall.jpg" id="83" name="Shape 83"/>
          <p:cNvPicPr preferRelativeResize="0"/>
          <p:nvPr/>
        </p:nvPicPr>
        <p:blipFill rotWithShape="1">
          <a:blip r:embed="rId7">
            <a:alphaModFix/>
          </a:blip>
          <a:srcRect b="0" l="5166" r="22474" t="0"/>
          <a:stretch/>
        </p:blipFill>
        <p:spPr>
          <a:xfrm>
            <a:off x="751550" y="1059450"/>
            <a:ext cx="1885102" cy="195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teroid.jpg" id="84" name="Shape 84"/>
          <p:cNvPicPr preferRelativeResize="0"/>
          <p:nvPr/>
        </p:nvPicPr>
        <p:blipFill rotWithShape="1">
          <a:blip r:embed="rId8">
            <a:alphaModFix/>
          </a:blip>
          <a:srcRect b="5861" l="30151" r="27518" t="23267"/>
          <a:stretch/>
        </p:blipFill>
        <p:spPr>
          <a:xfrm>
            <a:off x="2401800" y="2900550"/>
            <a:ext cx="1655775" cy="15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 of computer vision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494000" y="1196050"/>
            <a:ext cx="4156200" cy="334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Seeing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 of computer vision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494000" y="1196050"/>
            <a:ext cx="4156200" cy="334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Seeing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 of computer vision</a:t>
            </a:r>
          </a:p>
        </p:txBody>
      </p:sp>
      <p:pic>
        <p:nvPicPr>
          <p:cNvPr descr="tennisBall.jpg" id="102" name="Shape 102"/>
          <p:cNvPicPr preferRelativeResize="0"/>
          <p:nvPr/>
        </p:nvPicPr>
        <p:blipFill rotWithShape="1">
          <a:blip r:embed="rId3">
            <a:alphaModFix/>
          </a:blip>
          <a:srcRect b="0" l="5396" r="21781" t="0"/>
          <a:stretch/>
        </p:blipFill>
        <p:spPr>
          <a:xfrm>
            <a:off x="5378375" y="1196050"/>
            <a:ext cx="1036401" cy="106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teroid.jpg" id="103" name="Shape 103"/>
          <p:cNvPicPr preferRelativeResize="0"/>
          <p:nvPr/>
        </p:nvPicPr>
        <p:blipFill rotWithShape="1">
          <a:blip r:embed="rId4">
            <a:alphaModFix/>
          </a:blip>
          <a:srcRect b="5815" l="30005" r="27945" t="22034"/>
          <a:stretch/>
        </p:blipFill>
        <p:spPr>
          <a:xfrm>
            <a:off x="7142950" y="1196050"/>
            <a:ext cx="1104239" cy="1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1019700" y="4804300"/>
            <a:ext cx="710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Tennis ball by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Pixleyes</a:t>
            </a:r>
            <a:r>
              <a:rPr lang="en" sz="900">
                <a:solidFill>
                  <a:srgbClr val="FFFFFF"/>
                </a:solidFill>
              </a:rPr>
              <a:t>, retrieved from http://www.pxleyes.com/guide/35948/the-making-of-Rough-Ball.html. Copyright 2015 by Pxleyes.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Asteroidl by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Shutterstock</a:t>
            </a:r>
            <a:r>
              <a:rPr lang="en" sz="900">
                <a:solidFill>
                  <a:schemeClr val="dk1"/>
                </a:solidFill>
              </a:rPr>
              <a:t>, retrieved from http://ak5.picdn.net/shutterstock/videos/8538925/thumb/1.jpg. Copyright 2017 by Shutterstock.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494000" y="1196050"/>
            <a:ext cx="4156200" cy="334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Seeing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Describing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 of computer vision</a:t>
            </a:r>
          </a:p>
        </p:txBody>
      </p:sp>
      <p:pic>
        <p:nvPicPr>
          <p:cNvPr descr="tennisBall.jpg" id="111" name="Shape 111"/>
          <p:cNvPicPr preferRelativeResize="0"/>
          <p:nvPr/>
        </p:nvPicPr>
        <p:blipFill rotWithShape="1">
          <a:blip r:embed="rId3">
            <a:alphaModFix/>
          </a:blip>
          <a:srcRect b="0" l="5396" r="21781" t="0"/>
          <a:stretch/>
        </p:blipFill>
        <p:spPr>
          <a:xfrm>
            <a:off x="5378375" y="1196050"/>
            <a:ext cx="1036401" cy="106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teroid.jpg" id="112" name="Shape 112"/>
          <p:cNvPicPr preferRelativeResize="0"/>
          <p:nvPr/>
        </p:nvPicPr>
        <p:blipFill rotWithShape="1">
          <a:blip r:embed="rId4">
            <a:alphaModFix/>
          </a:blip>
          <a:srcRect b="5815" l="30005" r="27945" t="22034"/>
          <a:stretch/>
        </p:blipFill>
        <p:spPr>
          <a:xfrm>
            <a:off x="7142950" y="1196050"/>
            <a:ext cx="1104239" cy="1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1019700" y="4804300"/>
            <a:ext cx="710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Tennis ball by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Pixleyes</a:t>
            </a:r>
            <a:r>
              <a:rPr lang="en" sz="900">
                <a:solidFill>
                  <a:srgbClr val="FFFFFF"/>
                </a:solidFill>
              </a:rPr>
              <a:t>, retrieved from http://www.pxleyes.com/guide/35948/the-making-of-Rough-Ball.html. Copyright 2015 by Pxleyes.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Asteroidl by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Shutterstock</a:t>
            </a:r>
            <a:r>
              <a:rPr lang="en" sz="900">
                <a:solidFill>
                  <a:schemeClr val="dk1"/>
                </a:solidFill>
              </a:rPr>
              <a:t>, retrieved from http://ak5.picdn.net/shutterstock/videos/8538925/thumb/1.jpg. Copyright 2017 by Shutterstock.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